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7" r:id="rId3"/>
    <p:sldId id="261" r:id="rId4"/>
    <p:sldId id="262" r:id="rId5"/>
    <p:sldId id="263" r:id="rId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17"/>
    <p:restoredTop sz="94629"/>
  </p:normalViewPr>
  <p:slideViewPr>
    <p:cSldViewPr snapToGrid="0" snapToObjects="1">
      <p:cViewPr varScale="1">
        <p:scale>
          <a:sx n="130" d="100"/>
          <a:sy n="130" d="100"/>
        </p:scale>
        <p:origin x="184" y="1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64269099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72390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&lt;SQL query&gt;</a:t>
            </a:r>
          </a:p>
        </p:txBody>
      </p:sp>
    </p:spTree>
    <p:extLst>
      <p:ext uri="{BB962C8B-B14F-4D97-AF65-F5344CB8AC3E}">
        <p14:creationId xmlns:p14="http://schemas.microsoft.com/office/powerpoint/2010/main" val="184462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&lt;SQL query&gt;</a:t>
            </a:r>
          </a:p>
        </p:txBody>
      </p:sp>
    </p:spTree>
    <p:extLst>
      <p:ext uri="{BB962C8B-B14F-4D97-AF65-F5344CB8AC3E}">
        <p14:creationId xmlns:p14="http://schemas.microsoft.com/office/powerpoint/2010/main" val="6110559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&lt;SQL query&gt;</a:t>
            </a:r>
          </a:p>
        </p:txBody>
      </p:sp>
    </p:spTree>
    <p:extLst>
      <p:ext uri="{BB962C8B-B14F-4D97-AF65-F5344CB8AC3E}">
        <p14:creationId xmlns:p14="http://schemas.microsoft.com/office/powerpoint/2010/main" val="13791940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&lt;SQL query&gt;</a:t>
            </a:r>
          </a:p>
        </p:txBody>
      </p:sp>
    </p:spTree>
    <p:extLst>
      <p:ext uri="{BB962C8B-B14F-4D97-AF65-F5344CB8AC3E}">
        <p14:creationId xmlns:p14="http://schemas.microsoft.com/office/powerpoint/2010/main" val="1217704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2471100" y="971550"/>
            <a:ext cx="4201800" cy="3200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000" dirty="0">
                <a:latin typeface="Open Sans"/>
                <a:ea typeface="Open Sans"/>
                <a:cs typeface="Open Sans"/>
                <a:sym typeface="Open Sans"/>
              </a:rPr>
              <a:t>Please make a copy! 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File -&gt; Make a Copy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dirty="0">
                <a:latin typeface="Open Sans"/>
                <a:ea typeface="Open Sans"/>
                <a:cs typeface="Open Sans"/>
                <a:sym typeface="Open Sans"/>
              </a:rPr>
              <a:t>Remember to include a text file with each of your SQL queries in your project </a:t>
            </a:r>
            <a:r>
              <a:rPr lang="en" dirty="0" smtClean="0">
                <a:latin typeface="Open Sans"/>
                <a:ea typeface="Open Sans"/>
                <a:cs typeface="Open Sans"/>
                <a:sym typeface="Open Sans"/>
              </a:rPr>
              <a:t>submission</a:t>
            </a:r>
            <a:endParaRPr lang="en-US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zh-CN" altLang="en-US" dirty="0" smtClean="0">
                <a:latin typeface="Open Sans"/>
                <a:ea typeface="Open Sans"/>
                <a:cs typeface="Open Sans"/>
                <a:sym typeface="Open Sans"/>
              </a:rPr>
              <a:t>评审老师好：</a:t>
            </a:r>
            <a:endParaRPr lang="en-US" altLang="zh-CN" dirty="0">
              <a:latin typeface="Open Sans"/>
              <a:ea typeface="Open Sans"/>
              <a:cs typeface="Open Sans"/>
              <a:sym typeface="Open Sans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zh-CN" altLang="en-US" dirty="0" smtClean="0">
                <a:latin typeface="Open Sans"/>
                <a:ea typeface="Open Sans"/>
                <a:cs typeface="Open Sans"/>
                <a:sym typeface="Open Sans"/>
              </a:rPr>
              <a:t>辛苦您对项目做评审，在做项目中遇到一个问题。在</a:t>
            </a:r>
            <a:r>
              <a:rPr lang="en-US" altLang="zh-CN" dirty="0" smtClean="0">
                <a:latin typeface="Open Sans"/>
                <a:ea typeface="Open Sans"/>
                <a:cs typeface="Open Sans"/>
                <a:sym typeface="Open Sans"/>
              </a:rPr>
              <a:t>DB</a:t>
            </a:r>
            <a:r>
              <a:rPr lang="zh-CN" altLang="en-US" dirty="0" smtClean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altLang="zh-CN" dirty="0" smtClean="0">
                <a:latin typeface="Open Sans"/>
                <a:ea typeface="Open Sans"/>
                <a:cs typeface="Open Sans"/>
                <a:sym typeface="Open Sans"/>
              </a:rPr>
              <a:t>Browser</a:t>
            </a:r>
            <a:r>
              <a:rPr lang="zh-CN" altLang="en-US" dirty="0" smtClean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altLang="zh-CN" dirty="0" smtClean="0">
                <a:latin typeface="Open Sans"/>
                <a:ea typeface="Open Sans"/>
                <a:cs typeface="Open Sans"/>
                <a:sym typeface="Open Sans"/>
              </a:rPr>
              <a:t>SQLite</a:t>
            </a:r>
            <a:r>
              <a:rPr lang="zh-CN" altLang="en-US" dirty="0" smtClean="0">
                <a:latin typeface="Open Sans"/>
                <a:ea typeface="Open Sans"/>
                <a:cs typeface="Open Sans"/>
                <a:sym typeface="Open Sans"/>
              </a:rPr>
              <a:t> 打开数据有乱码，设置改为了</a:t>
            </a:r>
            <a:r>
              <a:rPr lang="en-US" altLang="zh-CN" dirty="0" smtClean="0">
                <a:latin typeface="Open Sans"/>
                <a:ea typeface="Open Sans"/>
                <a:cs typeface="Open Sans"/>
                <a:sym typeface="Open Sans"/>
              </a:rPr>
              <a:t>UTF-16</a:t>
            </a:r>
            <a:r>
              <a:rPr lang="zh-CN" altLang="en-US" dirty="0" smtClean="0">
                <a:latin typeface="Open Sans"/>
                <a:ea typeface="Open Sans"/>
                <a:cs typeface="Open Sans"/>
                <a:sym typeface="Open Sans"/>
              </a:rPr>
              <a:t>也是乱码，请问怎么解决（倒是不影响完成项目，后面有些说明）。</a:t>
            </a:r>
            <a:endParaRPr lang="en-US" altLang="zh-CN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zh-CN" altLang="en-US" dirty="0" smtClean="0">
                <a:latin typeface="Open Sans"/>
                <a:ea typeface="Open Sans"/>
                <a:cs typeface="Open Sans"/>
                <a:sym typeface="Open Sans"/>
              </a:rPr>
              <a:t>非常感谢，</a:t>
            </a:r>
            <a:r>
              <a:rPr lang="zh-CN" altLang="en-US" dirty="0" smtClean="0">
                <a:latin typeface="Open Sans"/>
                <a:ea typeface="Open Sans"/>
                <a:cs typeface="Open Sans"/>
                <a:sym typeface="Open Sans"/>
              </a:rPr>
              <a:t>老孟</a:t>
            </a:r>
            <a:endParaRPr lang="en" dirty="0">
              <a:latin typeface="Open Sans"/>
              <a:ea typeface="Open Sans"/>
              <a:cs typeface="Open Sans"/>
              <a:sym typeface="Open Sans"/>
            </a:endParaRPr>
          </a:p>
          <a:p>
            <a:pPr lvl="0" algn="ctr" rtl="0">
              <a:spcBef>
                <a:spcPts val="0"/>
              </a:spcBef>
              <a:buNone/>
            </a:pPr>
            <a:endParaRPr dirty="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Q1 Top 10 </a:t>
            </a:r>
            <a:r>
              <a:rPr lang="e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Bills</a:t>
            </a:r>
            <a:r>
              <a:rPr 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通过筛选过滤出前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10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名的订单，因为原文件中有乱码，为了显示美观，在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Excel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中做了替换。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可以看出 </a:t>
            </a:r>
            <a:r>
              <a:rPr lang="en-US" altLang="zh-CN" sz="1200" dirty="0" err="1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Cae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altLang="zh-CN" sz="1200" dirty="0" err="1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Blaye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品类是销售明星。</a:t>
            </a:r>
            <a:endParaRPr lang="en" sz="12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5600"/>
            <a:ext cx="7760496" cy="4347900"/>
          </a:xfrm>
          <a:prstGeom prst="rect">
            <a:avLst/>
          </a:prstGeom>
        </p:spPr>
      </p:pic>
      <p:sp>
        <p:nvSpPr>
          <p:cNvPr id="4" name="文本占位符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8" name="Shape 59"/>
          <p:cNvSpPr txBox="1">
            <a:spLocks noGrp="1"/>
          </p:cNvSpPr>
          <p:nvPr>
            <p:ph type="body" idx="1"/>
          </p:nvPr>
        </p:nvSpPr>
        <p:spPr>
          <a:xfrm>
            <a:off x="7266039" y="795600"/>
            <a:ext cx="1877961" cy="43479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CN" sz="800" dirty="0"/>
              <a:t>SELECT </a:t>
            </a:r>
            <a:r>
              <a:rPr lang="en-US" altLang="zh-CN" sz="800" dirty="0" err="1"/>
              <a:t>p.ProductName</a:t>
            </a:r>
            <a:r>
              <a:rPr lang="en-US" altLang="zh-CN" sz="800" dirty="0"/>
              <a:t>, </a:t>
            </a:r>
            <a:r>
              <a:rPr lang="en-US" altLang="zh-CN" sz="800" dirty="0" err="1"/>
              <a:t>p.UnitPrice</a:t>
            </a:r>
            <a:r>
              <a:rPr lang="en-US" altLang="zh-CN" sz="800" dirty="0"/>
              <a:t>, </a:t>
            </a:r>
            <a:r>
              <a:rPr lang="en-US" altLang="zh-CN" sz="800" dirty="0" err="1"/>
              <a:t>od.Quantity</a:t>
            </a:r>
            <a:r>
              <a:rPr lang="en-US" altLang="zh-CN" sz="800" dirty="0"/>
              <a:t>, </a:t>
            </a:r>
            <a:r>
              <a:rPr lang="en-US" altLang="zh-CN" sz="800" dirty="0" err="1"/>
              <a:t>o.OrderDate</a:t>
            </a:r>
            <a:r>
              <a:rPr lang="en-US" altLang="zh-CN" sz="800" dirty="0"/>
              <a:t>, </a:t>
            </a:r>
            <a:r>
              <a:rPr lang="en-US" altLang="zh-CN" sz="800" dirty="0" err="1"/>
              <a:t>p.UnitPrice</a:t>
            </a:r>
            <a:r>
              <a:rPr lang="en-US" altLang="zh-CN" sz="800" dirty="0"/>
              <a:t>*</a:t>
            </a:r>
            <a:r>
              <a:rPr lang="en-US" altLang="zh-CN" sz="800" dirty="0" err="1"/>
              <a:t>od.Quantity</a:t>
            </a:r>
            <a:r>
              <a:rPr lang="en-US" altLang="zh-CN" sz="800" dirty="0"/>
              <a:t> AS </a:t>
            </a:r>
            <a:r>
              <a:rPr lang="en-US" altLang="zh-CN" sz="800" dirty="0" err="1"/>
              <a:t>OrderBill</a:t>
            </a:r>
            <a:endParaRPr lang="en-US" altLang="zh-CN" sz="800" dirty="0"/>
          </a:p>
          <a:p>
            <a:r>
              <a:rPr lang="en-US" altLang="zh-CN" sz="800" dirty="0"/>
              <a:t>FROM Products p</a:t>
            </a:r>
          </a:p>
          <a:p>
            <a:r>
              <a:rPr lang="en-US" altLang="zh-CN" sz="800" dirty="0"/>
              <a:t>JOIN </a:t>
            </a:r>
            <a:r>
              <a:rPr lang="en-US" altLang="zh-CN" sz="800" dirty="0" err="1"/>
              <a:t>OrderDetails</a:t>
            </a:r>
            <a:r>
              <a:rPr lang="en-US" altLang="zh-CN" sz="800" dirty="0"/>
              <a:t> od</a:t>
            </a:r>
          </a:p>
          <a:p>
            <a:r>
              <a:rPr lang="en-US" altLang="zh-CN" sz="800" dirty="0"/>
              <a:t>ON </a:t>
            </a:r>
            <a:r>
              <a:rPr lang="en-US" altLang="zh-CN" sz="800" dirty="0" err="1"/>
              <a:t>p.ProductID</a:t>
            </a:r>
            <a:r>
              <a:rPr lang="en-US" altLang="zh-CN" sz="800" dirty="0"/>
              <a:t> = </a:t>
            </a:r>
            <a:r>
              <a:rPr lang="en-US" altLang="zh-CN" sz="800" dirty="0" err="1"/>
              <a:t>od.ProductID</a:t>
            </a:r>
            <a:endParaRPr lang="en-US" altLang="zh-CN" sz="800" dirty="0"/>
          </a:p>
          <a:p>
            <a:r>
              <a:rPr lang="en-US" altLang="zh-CN" sz="800" dirty="0"/>
              <a:t>JOIN Orders o</a:t>
            </a:r>
          </a:p>
          <a:p>
            <a:r>
              <a:rPr lang="en-US" altLang="zh-CN" sz="800" dirty="0"/>
              <a:t>ON </a:t>
            </a:r>
            <a:r>
              <a:rPr lang="en-US" altLang="zh-CN" sz="800" dirty="0" err="1"/>
              <a:t>o.OrderID</a:t>
            </a:r>
            <a:r>
              <a:rPr lang="en-US" altLang="zh-CN" sz="800" dirty="0"/>
              <a:t> = </a:t>
            </a:r>
            <a:r>
              <a:rPr lang="en-US" altLang="zh-CN" sz="800" dirty="0" err="1"/>
              <a:t>od.OrderID</a:t>
            </a:r>
            <a:endParaRPr lang="en-US" altLang="zh-CN" sz="800" dirty="0"/>
          </a:p>
          <a:p>
            <a:r>
              <a:rPr lang="en-US" altLang="zh-CN" sz="800" dirty="0"/>
              <a:t>ORDER BY 5 DESC</a:t>
            </a:r>
          </a:p>
          <a:p>
            <a:pPr>
              <a:lnSpc>
                <a:spcPts val="120"/>
              </a:lnSpc>
              <a:spcAft>
                <a:spcPts val="600"/>
              </a:spcAft>
            </a:pPr>
            <a:r>
              <a:rPr lang="sk-SK" altLang="zh-CN" sz="800" dirty="0"/>
              <a:t>LIMIT 20;</a:t>
            </a:r>
            <a:endParaRPr lang="en" sz="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7266039" y="795600"/>
            <a:ext cx="1877961" cy="43479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ts val="960"/>
              </a:lnSpc>
              <a:spcAft>
                <a:spcPts val="600"/>
              </a:spcAft>
            </a:pP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SELECT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p.ProductName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o.OrderDate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,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p.UnitPrice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*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od.Quantity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 AS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OrderBill</a:t>
            </a:r>
            <a:endParaRPr lang="en" sz="800" dirty="0"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ts val="960"/>
              </a:lnSpc>
              <a:spcAft>
                <a:spcPts val="600"/>
              </a:spcAft>
            </a:pP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FROM Products p</a:t>
            </a:r>
          </a:p>
          <a:p>
            <a:pPr lvl="0">
              <a:lnSpc>
                <a:spcPts val="960"/>
              </a:lnSpc>
              <a:spcAft>
                <a:spcPts val="600"/>
              </a:spcAft>
            </a:pP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JOIN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OrderDetails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800" dirty="0" smtClean="0">
                <a:latin typeface="Open Sans"/>
                <a:ea typeface="Open Sans"/>
                <a:cs typeface="Open Sans"/>
                <a:sym typeface="Open Sans"/>
              </a:rPr>
              <a:t>od</a:t>
            </a:r>
            <a:endParaRPr lang="en-US" sz="800" dirty="0" smtClean="0"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ts val="960"/>
              </a:lnSpc>
              <a:spcAft>
                <a:spcPts val="600"/>
              </a:spcAft>
            </a:pPr>
            <a:r>
              <a:rPr lang="en" sz="800" dirty="0" smtClean="0">
                <a:latin typeface="Open Sans"/>
                <a:ea typeface="Open Sans"/>
                <a:cs typeface="Open Sans"/>
                <a:sym typeface="Open Sans"/>
              </a:rPr>
              <a:t>ON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p.ProductID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 =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od.ProductID</a:t>
            </a:r>
            <a:endParaRPr lang="en" sz="800" dirty="0"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ts val="960"/>
              </a:lnSpc>
              <a:spcAft>
                <a:spcPts val="600"/>
              </a:spcAft>
            </a:pP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JOIN Orders o</a:t>
            </a:r>
          </a:p>
          <a:p>
            <a:pPr lvl="0">
              <a:lnSpc>
                <a:spcPts val="960"/>
              </a:lnSpc>
              <a:spcAft>
                <a:spcPts val="600"/>
              </a:spcAft>
            </a:pP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ON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o.OrderID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 =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od.OrderID</a:t>
            </a:r>
            <a:endParaRPr lang="en" sz="800" dirty="0">
              <a:latin typeface="Open Sans"/>
              <a:ea typeface="Open Sans"/>
              <a:cs typeface="Open Sans"/>
              <a:sym typeface="Open Sans"/>
            </a:endParaRPr>
          </a:p>
          <a:p>
            <a:pPr lvl="0">
              <a:lnSpc>
                <a:spcPts val="960"/>
              </a:lnSpc>
              <a:spcAft>
                <a:spcPts val="600"/>
              </a:spcAft>
            </a:pP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WHERE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p.ProductName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 IN ('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Raclette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800" dirty="0" err="1">
                <a:latin typeface="Open Sans"/>
                <a:ea typeface="Open Sans"/>
                <a:cs typeface="Open Sans"/>
                <a:sym typeface="Open Sans"/>
              </a:rPr>
              <a:t>Courdavault</a:t>
            </a: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')</a:t>
            </a:r>
          </a:p>
          <a:p>
            <a:pPr lvl="0">
              <a:lnSpc>
                <a:spcPts val="960"/>
              </a:lnSpc>
              <a:spcAft>
                <a:spcPts val="600"/>
              </a:spcAft>
            </a:pPr>
            <a:r>
              <a:rPr lang="en" sz="800" dirty="0">
                <a:latin typeface="Open Sans"/>
                <a:ea typeface="Open Sans"/>
                <a:cs typeface="Open Sans"/>
                <a:sym typeface="Open Sans"/>
              </a:rPr>
              <a:t>ORDER BY 2;</a:t>
            </a:r>
            <a:endParaRPr lang="en" sz="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Key Customer Frequency</a:t>
            </a:r>
            <a:r>
              <a:rPr 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因为乱码的原因，这里研究的是</a:t>
            </a:r>
            <a:r>
              <a:rPr lang="en-US" altLang="zh-CN" sz="12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Raclette</a:t>
            </a:r>
            <a:r>
              <a:rPr lang="en-US" altLang="zh-C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altLang="zh-CN" sz="1200" dirty="0" err="1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Courdavault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产品，而不是 </a:t>
            </a:r>
            <a:r>
              <a:rPr lang="en-US" altLang="zh-CN" sz="1200" dirty="0" err="1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Cae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altLang="zh-CN" sz="1200" dirty="0" err="1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Blaye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品类。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可以看出</a:t>
            </a:r>
            <a:r>
              <a:rPr lang="en-US" altLang="zh-CN" sz="12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Raclette</a:t>
            </a:r>
            <a:r>
              <a:rPr lang="en-US" altLang="zh-C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altLang="zh-CN" sz="1200" dirty="0" err="1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Courdavault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购买频率和单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Bill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价值在增加（最后的下降是因为统计数据当月只统计了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天，会在后面处理）</a:t>
            </a:r>
            <a:endParaRPr lang="en" sz="12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97378"/>
            <a:ext cx="7266039" cy="434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994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7266039" y="795600"/>
            <a:ext cx="1877961" cy="43479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CN" sz="800" dirty="0"/>
              <a:t>SELECT STRFTIME('%Y-%m',</a:t>
            </a:r>
            <a:r>
              <a:rPr lang="en-US" altLang="zh-CN" sz="800" dirty="0" err="1"/>
              <a:t>o.OrderDate</a:t>
            </a:r>
            <a:r>
              <a:rPr lang="en-US" altLang="zh-CN" sz="800" dirty="0"/>
              <a:t>) AS </a:t>
            </a:r>
            <a:r>
              <a:rPr lang="en-US" altLang="zh-CN" sz="800" dirty="0" err="1"/>
              <a:t>YearMonth</a:t>
            </a:r>
            <a:r>
              <a:rPr lang="en-US" altLang="zh-CN" sz="800" dirty="0"/>
              <a:t>, SUM(</a:t>
            </a:r>
            <a:r>
              <a:rPr lang="en-US" altLang="zh-CN" sz="800" dirty="0" err="1"/>
              <a:t>p.UnitPrice</a:t>
            </a:r>
            <a:r>
              <a:rPr lang="en-US" altLang="zh-CN" sz="800" dirty="0"/>
              <a:t>*</a:t>
            </a:r>
            <a:r>
              <a:rPr lang="en-US" altLang="zh-CN" sz="800" dirty="0" err="1"/>
              <a:t>od.Quantity</a:t>
            </a:r>
            <a:r>
              <a:rPr lang="en-US" altLang="zh-CN" sz="800" dirty="0"/>
              <a:t>) AS </a:t>
            </a:r>
            <a:r>
              <a:rPr lang="en-US" altLang="zh-CN" sz="800" dirty="0" err="1"/>
              <a:t>OrderBill</a:t>
            </a:r>
            <a:endParaRPr lang="en-US" altLang="zh-CN" sz="800" dirty="0"/>
          </a:p>
          <a:p>
            <a:r>
              <a:rPr lang="en-US" altLang="zh-CN" sz="800" dirty="0"/>
              <a:t>FROM Products p</a:t>
            </a:r>
          </a:p>
          <a:p>
            <a:r>
              <a:rPr lang="en-US" altLang="zh-CN" sz="800" dirty="0"/>
              <a:t>JOIN </a:t>
            </a:r>
            <a:r>
              <a:rPr lang="en-US" altLang="zh-CN" sz="800" dirty="0" err="1"/>
              <a:t>OrderDetails</a:t>
            </a:r>
            <a:r>
              <a:rPr lang="en-US" altLang="zh-CN" sz="800" dirty="0"/>
              <a:t> od</a:t>
            </a:r>
          </a:p>
          <a:p>
            <a:r>
              <a:rPr lang="en-US" altLang="zh-CN" sz="800" dirty="0"/>
              <a:t>ON </a:t>
            </a:r>
            <a:r>
              <a:rPr lang="en-US" altLang="zh-CN" sz="800" dirty="0" err="1"/>
              <a:t>p.ProductID</a:t>
            </a:r>
            <a:r>
              <a:rPr lang="en-US" altLang="zh-CN" sz="800" dirty="0"/>
              <a:t> = </a:t>
            </a:r>
            <a:r>
              <a:rPr lang="en-US" altLang="zh-CN" sz="800" dirty="0" err="1"/>
              <a:t>od.ProductID</a:t>
            </a:r>
            <a:endParaRPr lang="en-US" altLang="zh-CN" sz="800" dirty="0"/>
          </a:p>
          <a:p>
            <a:r>
              <a:rPr lang="en-US" altLang="zh-CN" sz="800" dirty="0"/>
              <a:t>JOIN Orders o</a:t>
            </a:r>
          </a:p>
          <a:p>
            <a:r>
              <a:rPr lang="en-US" altLang="zh-CN" sz="800" dirty="0"/>
              <a:t>ON </a:t>
            </a:r>
            <a:r>
              <a:rPr lang="en-US" altLang="zh-CN" sz="800" dirty="0" err="1"/>
              <a:t>o.OrderID</a:t>
            </a:r>
            <a:r>
              <a:rPr lang="en-US" altLang="zh-CN" sz="800" dirty="0"/>
              <a:t> = </a:t>
            </a:r>
            <a:r>
              <a:rPr lang="en-US" altLang="zh-CN" sz="800" dirty="0" err="1"/>
              <a:t>od.OrderID</a:t>
            </a:r>
            <a:endParaRPr lang="en-US" altLang="zh-CN" sz="800" dirty="0"/>
          </a:p>
          <a:p>
            <a:r>
              <a:rPr lang="en-US" altLang="zh-CN" sz="800" dirty="0"/>
              <a:t>WHERE DATE(</a:t>
            </a:r>
            <a:r>
              <a:rPr lang="en-US" altLang="zh-CN" sz="800" dirty="0" err="1"/>
              <a:t>o.OrderDate</a:t>
            </a:r>
            <a:r>
              <a:rPr lang="en-US" altLang="zh-CN" sz="800" dirty="0"/>
              <a:t>) &lt; STRFTIME('2016-05-01')</a:t>
            </a:r>
          </a:p>
          <a:p>
            <a:r>
              <a:rPr lang="en-US" altLang="zh-CN" sz="800" dirty="0"/>
              <a:t>GROUP BY 1</a:t>
            </a:r>
          </a:p>
          <a:p>
            <a:r>
              <a:rPr lang="en-US" altLang="zh-CN" sz="800" dirty="0"/>
              <a:t>ORDER BY 1;</a:t>
            </a:r>
            <a:endParaRPr lang="en" sz="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795600"/>
          </a:xfrm>
          <a:prstGeom prst="rect">
            <a:avLst/>
          </a:prstGeom>
          <a:solidFill>
            <a:srgbClr val="073763"/>
          </a:solidFill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</a:t>
            </a:r>
            <a:r>
              <a:rPr lang="en-US" altLang="zh-C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r>
              <a:rPr lang="e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Average </a:t>
            </a:r>
            <a:r>
              <a:rPr lang="e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Sale and Bill per </a:t>
            </a:r>
            <a:r>
              <a:rPr lang="e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Month</a:t>
            </a:r>
            <a:r>
              <a:rPr 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用于</a:t>
            </a:r>
            <a:r>
              <a:rPr lang="zh-CN" altLang="en-US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项目的</a:t>
            </a:r>
            <a:r>
              <a:rPr lang="en-US" altLang="zh-C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SQLite</a:t>
            </a:r>
            <a:r>
              <a:rPr lang="zh-CN" altLang="en-US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实际是没有</a:t>
            </a:r>
            <a:r>
              <a:rPr lang="en-US" altLang="zh-C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date</a:t>
            </a:r>
            <a:r>
              <a:rPr lang="zh-CN" altLang="en-US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格式的时间的，所以除了项目第三节提醒的时间函数不同外，也不能方便的实现时间的操作。比如这幅图中，最后的月份因为时间只包含了</a:t>
            </a:r>
            <a:r>
              <a:rPr lang="en-US" altLang="zh-C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zh-CN" altLang="en-US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天，所以数值很低。需要使用</a:t>
            </a:r>
            <a:r>
              <a:rPr lang="en-US" altLang="zh-CN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SQLite</a:t>
            </a:r>
            <a:r>
              <a:rPr lang="zh-CN" altLang="en-US" sz="12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的比较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方式。</a:t>
            </a: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altLang="zh-CN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lang="zh-CN" altLang="en-US" sz="12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从每月的收入来看，公司正在快速发展期，尤其是近半年涨势喜人。</a:t>
            </a:r>
            <a:endParaRPr lang="en" sz="12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04746"/>
            <a:ext cx="7010400" cy="4338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35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617111" y="1186876"/>
            <a:ext cx="2526889" cy="3956624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-US" altLang="zh-CN" sz="800" dirty="0"/>
              <a:t>SELECT </a:t>
            </a:r>
            <a:r>
              <a:rPr lang="en-US" altLang="zh-CN" sz="800" dirty="0" err="1"/>
              <a:t>p.ProductName</a:t>
            </a:r>
            <a:r>
              <a:rPr lang="en-US" altLang="zh-CN" sz="800" dirty="0"/>
              <a:t>, SUM(</a:t>
            </a:r>
            <a:r>
              <a:rPr lang="en-US" altLang="zh-CN" sz="800" dirty="0" err="1"/>
              <a:t>p.UnitPrice</a:t>
            </a:r>
            <a:r>
              <a:rPr lang="en-US" altLang="zh-CN" sz="800" dirty="0"/>
              <a:t>*</a:t>
            </a:r>
            <a:r>
              <a:rPr lang="en-US" altLang="zh-CN" sz="800" dirty="0" err="1"/>
              <a:t>od.Quantity</a:t>
            </a:r>
            <a:r>
              <a:rPr lang="en-US" altLang="zh-CN" sz="800" dirty="0"/>
              <a:t>) AS </a:t>
            </a:r>
            <a:r>
              <a:rPr lang="en-US" altLang="zh-CN" sz="800" dirty="0" err="1"/>
              <a:t>OrderBill</a:t>
            </a:r>
            <a:endParaRPr lang="en-US" altLang="zh-CN" sz="800" dirty="0"/>
          </a:p>
          <a:p>
            <a:r>
              <a:rPr lang="en-US" altLang="zh-CN" sz="800" dirty="0"/>
              <a:t>FROM Products p</a:t>
            </a:r>
          </a:p>
          <a:p>
            <a:r>
              <a:rPr lang="en-US" altLang="zh-CN" sz="800" dirty="0"/>
              <a:t>JOIN </a:t>
            </a:r>
            <a:r>
              <a:rPr lang="en-US" altLang="zh-CN" sz="800" dirty="0" err="1"/>
              <a:t>OrderDetails</a:t>
            </a:r>
            <a:r>
              <a:rPr lang="en-US" altLang="zh-CN" sz="800" dirty="0"/>
              <a:t> od</a:t>
            </a:r>
          </a:p>
          <a:p>
            <a:r>
              <a:rPr lang="en-US" altLang="zh-CN" sz="800" dirty="0"/>
              <a:t>ON </a:t>
            </a:r>
            <a:r>
              <a:rPr lang="en-US" altLang="zh-CN" sz="800" dirty="0" err="1"/>
              <a:t>p.ProductID</a:t>
            </a:r>
            <a:r>
              <a:rPr lang="en-US" altLang="zh-CN" sz="800" dirty="0"/>
              <a:t> = </a:t>
            </a:r>
            <a:r>
              <a:rPr lang="en-US" altLang="zh-CN" sz="800" dirty="0" err="1"/>
              <a:t>od.ProductID</a:t>
            </a:r>
            <a:endParaRPr lang="en-US" altLang="zh-CN" sz="800" dirty="0"/>
          </a:p>
          <a:p>
            <a:r>
              <a:rPr lang="en-US" altLang="zh-CN" sz="800" dirty="0"/>
              <a:t>GROUP BY 1</a:t>
            </a:r>
          </a:p>
          <a:p>
            <a:r>
              <a:rPr lang="en-US" altLang="zh-CN" sz="800" dirty="0"/>
              <a:t>ORDER BY 2 DESC;</a:t>
            </a:r>
            <a:endParaRPr lang="en" sz="800" dirty="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186876"/>
          </a:xfrm>
          <a:prstGeom prst="rect">
            <a:avLst/>
          </a:prstGeom>
          <a:solidFill>
            <a:srgbClr val="073763"/>
          </a:solidFill>
        </p:spPr>
        <p:txBody>
          <a:bodyPr lIns="91425" tIns="91425" rIns="91425" bIns="91425" anchor="ctr" anchorCtr="0">
            <a:noAutofit/>
          </a:bodyPr>
          <a:lstStyle/>
          <a:p>
            <a:pPr lvl="0"/>
            <a:r>
              <a:rPr lang="en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</a:t>
            </a:r>
            <a:r>
              <a:rPr lang="en-US" altLang="zh-CN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Key Customer Frequency</a:t>
            </a:r>
            <a:r>
              <a:rPr 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lang="zh-CN" alt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这里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是想找到前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名客户的订单趋势，因为乱码问题，正式数据就呈现出前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名没有乱码的客户趋势。相当于在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Q2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和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Q3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的基础上增加了子查询。先用这个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SQL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找出最重要的产品</a:t>
            </a:r>
            <a:r>
              <a:rPr lang="zh-CN" alt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。（这部分代码在右侧，最后的代码比较长，打包</a:t>
            </a:r>
            <a:r>
              <a:rPr lang="en-US" altLang="zh-CN" sz="1000" dirty="0" err="1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sql</a:t>
            </a:r>
            <a:r>
              <a:rPr lang="zh-CN" alt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文件一同提交了。）</a:t>
            </a:r>
            <a:r>
              <a:rPr lang="en-US" altLang="zh-CN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altLang="zh-CN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altLang="zh-CN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lang="zh-CN" alt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结果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（非乱码的）前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名是：</a:t>
            </a:r>
            <a:r>
              <a:rPr lang="en-US" altLang="zh-CN" sz="10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Raclette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altLang="zh-CN" sz="10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Courdavault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、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Camembert </a:t>
            </a:r>
            <a:r>
              <a:rPr lang="en-US" altLang="zh-CN" sz="10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Pierrot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、</a:t>
            </a:r>
            <a:r>
              <a:rPr lang="en-US" altLang="zh-CN" sz="10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Tarte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au </a:t>
            </a:r>
            <a:r>
              <a:rPr lang="en-US" altLang="zh-CN" sz="10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sucre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、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Gnocchi di </a:t>
            </a:r>
            <a:r>
              <a:rPr lang="en-US" altLang="zh-CN" sz="10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nonna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Alice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、</a:t>
            </a:r>
            <a:r>
              <a:rPr lang="en-US" altLang="zh-CN" sz="10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Manjimup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Dried Apples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那么就可以使用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个子查询（每个对应一个产品），并将结果用</a:t>
            </a:r>
            <a:r>
              <a:rPr lang="en-US" altLang="zh-CN" sz="10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YearMonth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相等统一起来了（这个项目并不要求清理数据，可以使用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JOIN</a:t>
            </a:r>
            <a:r>
              <a:rPr lang="zh-CN" altLang="en-US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而不是</a:t>
            </a:r>
            <a:r>
              <a:rPr lang="en-US" altLang="zh-CN" sz="1000" dirty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LEFT JOIN</a:t>
            </a:r>
            <a:r>
              <a:rPr lang="zh-CN" alt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）</a:t>
            </a:r>
            <a:r>
              <a:rPr lang="en-US" altLang="zh-CN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/>
            </a:r>
            <a:br>
              <a:rPr lang="en-US" altLang="zh-CN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</a:br>
            <a:r>
              <a:rPr lang="en-US" altLang="zh-CN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-</a:t>
            </a:r>
            <a:r>
              <a:rPr lang="zh-CN" alt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可以从结果看出来，前</a:t>
            </a:r>
            <a:r>
              <a:rPr lang="en-US" altLang="zh-CN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5</a:t>
            </a:r>
            <a:r>
              <a:rPr lang="zh-CN" altLang="en-US" sz="1000" dirty="0" smtClean="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个最重要的产品相当活跃，但是在涨势情况下波动较大，需要额外关注</a:t>
            </a:r>
            <a:endParaRPr lang="en" sz="1000" dirty="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186876"/>
            <a:ext cx="6617110" cy="3956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2769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265</Words>
  <Application>Microsoft Macintosh PowerPoint</Application>
  <PresentationFormat>全屏显示(16:9)</PresentationFormat>
  <Paragraphs>45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8" baseType="lpstr">
      <vt:lpstr>Arial</vt:lpstr>
      <vt:lpstr>Open Sans</vt:lpstr>
      <vt:lpstr>simple-light-2</vt:lpstr>
      <vt:lpstr>PowerPoint 演示文稿</vt:lpstr>
      <vt:lpstr>Q1 Top 10 Bills - 通过筛选过滤出前10名的订单，因为原文件中有乱码，为了显示美观，在Excel中做了替换。 - 可以看出 Cae de Blaye 品类是销售明星。</vt:lpstr>
      <vt:lpstr>Q2 Key Customer Frequency - 因为乱码的原因，这里研究的是Raclette Courdavault产品，而不是 Cae de Blaye 品类。 - 可以看出Raclette Courdavault购买频率和单Bill价值在增加（最后的下降是因为统计数据当月只统计了5天，会在后面处理）</vt:lpstr>
      <vt:lpstr>Q3 Average Sale and Bill per Month - 用于项目的SQLite实际是没有date格式的时间的，所以除了项目第三节提醒的时间函数不同外，也不能方便的实现时间的操作。比如这幅图中，最后的月份因为时间只包含了5天，所以数值很低。需要使用SQLite的比较方式。 - 从每月的收入来看，公司正在快速发展期，尤其是近半年涨势喜人。</vt:lpstr>
      <vt:lpstr>Q2 Key Customer Frequency - 这里是想找到前5名客户的订单趋势，因为乱码问题，正式数据就呈现出前5名没有乱码的客户趋势。相当于在Q2和Q3的基础上增加了子查询。先用这个SQL找出最重要的产品。（这部分代码在右侧，最后的代码比较长，打包sql文件一同提交了。） - 结果（非乱码的）前5名是：Raclette Courdavault、Camembert Pierrot、Tarte au sucre、Gnocchi di nonna Alice、Manjimup Dried Apples那么就可以使用5个子查询（每个对应一个产品），并将结果用YearMonth相等统一起来了（这个项目并不要求清理数据，可以使用JOIN而不是LEFT JOIN） - 可以从结果看出来，前5个最重要的产品相当活跃，但是在涨势情况下波动较大，需要额外关注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user</cp:lastModifiedBy>
  <cp:revision>5</cp:revision>
  <dcterms:modified xsi:type="dcterms:W3CDTF">2019-01-12T13:36:29Z</dcterms:modified>
</cp:coreProperties>
</file>